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</p:sldMasterIdLst>
  <p:sldIdLst>
    <p:sldId id="256" r:id="rId3"/>
    <p:sldId id="296" r:id="rId4"/>
    <p:sldId id="410" r:id="rId5"/>
    <p:sldId id="258" r:id="rId6"/>
    <p:sldId id="260" r:id="rId7"/>
    <p:sldId id="266" r:id="rId8"/>
    <p:sldId id="268" r:id="rId9"/>
    <p:sldId id="267" r:id="rId10"/>
    <p:sldId id="269" r:id="rId11"/>
    <p:sldId id="270" r:id="rId12"/>
    <p:sldId id="409" r:id="rId13"/>
    <p:sldId id="404" r:id="rId14"/>
    <p:sldId id="405" r:id="rId15"/>
    <p:sldId id="406" r:id="rId16"/>
    <p:sldId id="407" r:id="rId17"/>
    <p:sldId id="408" r:id="rId18"/>
    <p:sldId id="271" r:id="rId19"/>
    <p:sldId id="353" r:id="rId20"/>
    <p:sldId id="354" r:id="rId21"/>
    <p:sldId id="356" r:id="rId22"/>
    <p:sldId id="358" r:id="rId23"/>
    <p:sldId id="361" r:id="rId24"/>
    <p:sldId id="362" r:id="rId25"/>
    <p:sldId id="363" r:id="rId26"/>
    <p:sldId id="364" r:id="rId27"/>
    <p:sldId id="365" r:id="rId28"/>
    <p:sldId id="366" r:id="rId29"/>
    <p:sldId id="371" r:id="rId30"/>
    <p:sldId id="367" r:id="rId31"/>
    <p:sldId id="368" r:id="rId32"/>
    <p:sldId id="369" r:id="rId33"/>
    <p:sldId id="372" r:id="rId34"/>
    <p:sldId id="374" r:id="rId35"/>
    <p:sldId id="373" r:id="rId36"/>
    <p:sldId id="370" r:id="rId37"/>
    <p:sldId id="355" r:id="rId38"/>
    <p:sldId id="375" r:id="rId39"/>
    <p:sldId id="386" r:id="rId40"/>
    <p:sldId id="381" r:id="rId41"/>
    <p:sldId id="382" r:id="rId42"/>
    <p:sldId id="383" r:id="rId43"/>
    <p:sldId id="385" r:id="rId44"/>
    <p:sldId id="384" r:id="rId45"/>
    <p:sldId id="395" r:id="rId46"/>
    <p:sldId id="377" r:id="rId47"/>
    <p:sldId id="396" r:id="rId48"/>
    <p:sldId id="403" r:id="rId49"/>
    <p:sldId id="397" r:id="rId50"/>
    <p:sldId id="398" r:id="rId51"/>
    <p:sldId id="378" r:id="rId52"/>
    <p:sldId id="412" r:id="rId53"/>
    <p:sldId id="413" r:id="rId54"/>
    <p:sldId id="414" r:id="rId55"/>
    <p:sldId id="379" r:id="rId56"/>
    <p:sldId id="387" r:id="rId57"/>
    <p:sldId id="388" r:id="rId58"/>
    <p:sldId id="389" r:id="rId59"/>
    <p:sldId id="393" r:id="rId60"/>
    <p:sldId id="390" r:id="rId61"/>
    <p:sldId id="380" r:id="rId62"/>
    <p:sldId id="394" r:id="rId63"/>
    <p:sldId id="357" r:id="rId64"/>
    <p:sldId id="376" r:id="rId65"/>
    <p:sldId id="424" r:id="rId66"/>
    <p:sldId id="425" r:id="rId67"/>
    <p:sldId id="426" r:id="rId68"/>
    <p:sldId id="352" r:id="rId69"/>
    <p:sldId id="273" r:id="rId70"/>
    <p:sldId id="274" r:id="rId71"/>
    <p:sldId id="275" r:id="rId72"/>
    <p:sldId id="276" r:id="rId73"/>
    <p:sldId id="427" r:id="rId74"/>
    <p:sldId id="428" r:id="rId75"/>
    <p:sldId id="429" r:id="rId76"/>
    <p:sldId id="430" r:id="rId77"/>
    <p:sldId id="431" r:id="rId78"/>
    <p:sldId id="432" r:id="rId79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80"/>
    </p:embeddedFont>
    <p:embeddedFont>
      <p:font typeface="배달의민족 도현" panose="020B0600000101010101" pitchFamily="50" charset="-127"/>
      <p:regular r:id="rId81"/>
    </p:embeddedFont>
    <p:embeddedFont>
      <p:font typeface="배달의민족 한나체 Pro" panose="020B0600000101010101" pitchFamily="50" charset="-127"/>
      <p:regular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855"/>
    <a:srgbClr val="DBAFAD"/>
    <a:srgbClr val="A57873"/>
    <a:srgbClr val="BEB7A7"/>
    <a:srgbClr val="F0ECDD"/>
    <a:srgbClr val="8798A8"/>
    <a:srgbClr val="F0D7D2"/>
    <a:srgbClr val="F6B6B4"/>
    <a:srgbClr val="B9CCDB"/>
    <a:srgbClr val="888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9" autoAdjust="0"/>
    <p:restoredTop sz="99003" autoAdjust="0"/>
  </p:normalViewPr>
  <p:slideViewPr>
    <p:cSldViewPr snapToGrid="0">
      <p:cViewPr varScale="1">
        <p:scale>
          <a:sx n="95" d="100"/>
          <a:sy n="95" d="100"/>
        </p:scale>
        <p:origin x="120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8798A8"/>
          </a:solidFill>
        </p:grpSpPr>
        <p:sp>
          <p:nvSpPr>
            <p:cNvPr id="9" name="평행 사변형 8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다이아몬드 10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57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BEB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2935343" y="-1366345"/>
            <a:ext cx="5076497" cy="898635"/>
            <a:chOff x="4225159" y="2207172"/>
            <a:chExt cx="5076497" cy="898635"/>
          </a:xfrm>
        </p:grpSpPr>
        <p:sp>
          <p:nvSpPr>
            <p:cNvPr id="25" name="직사각형 24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 userDrawn="1"/>
        </p:nvGrpSpPr>
        <p:grpSpPr>
          <a:xfrm>
            <a:off x="-4316796" y="-2848304"/>
            <a:ext cx="5076497" cy="898635"/>
            <a:chOff x="2998404" y="-2517228"/>
            <a:chExt cx="5076497" cy="898635"/>
          </a:xfrm>
        </p:grpSpPr>
        <p:sp>
          <p:nvSpPr>
            <p:cNvPr id="33" name="직사각형 32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59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43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04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46222E"/>
          </a:solidFill>
        </p:grpSpPr>
        <p:sp>
          <p:nvSpPr>
            <p:cNvPr id="12" name="평행 사변형 11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다이아몬드 13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 userDrawn="1"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 userDrawn="1"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5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0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0871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 userDrawn="1"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다이아몬드 36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다이아몬드 37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0" name="텍스트 개체 틀 2"/>
          <p:cNvSpPr>
            <a:spLocks noGrp="1"/>
          </p:cNvSpPr>
          <p:nvPr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4" name="텍스트 개체 틀 2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44983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0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4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658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9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3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6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0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 userDrawn="1"/>
        </p:nvSpPr>
        <p:spPr>
          <a:xfrm flipH="1">
            <a:off x="11474885" y="326570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 userDrawn="1"/>
        </p:nvSpPr>
        <p:spPr>
          <a:xfrm rot="10800000" flipH="1">
            <a:off x="1" y="-1"/>
            <a:ext cx="717116" cy="6531429"/>
          </a:xfrm>
          <a:prstGeom prst="rtTriangle">
            <a:avLst/>
          </a:prstGeom>
          <a:solidFill>
            <a:srgbClr val="DBAF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 userDrawn="1"/>
        </p:nvSpPr>
        <p:spPr>
          <a:xfrm rot="2025496">
            <a:off x="9112912" y="4042236"/>
            <a:ext cx="2790390" cy="2790391"/>
          </a:xfrm>
          <a:prstGeom prst="diamond">
            <a:avLst/>
          </a:prstGeom>
          <a:solidFill>
            <a:srgbClr val="DBAF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 userDrawn="1"/>
        </p:nvSpPr>
        <p:spPr>
          <a:xfrm rot="1207807">
            <a:off x="9307710" y="3998053"/>
            <a:ext cx="2790390" cy="2790391"/>
          </a:xfrm>
          <a:prstGeom prst="diamond">
            <a:avLst/>
          </a:prstGeom>
          <a:solidFill>
            <a:srgbClr val="A578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 userDrawn="1"/>
        </p:nvSpPr>
        <p:spPr>
          <a:xfrm>
            <a:off x="9268181" y="3877812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BEB7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 userDrawn="1"/>
        </p:nvSpPr>
        <p:spPr>
          <a:xfrm rot="10800000" flipH="1" flipV="1">
            <a:off x="1" y="326569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/>
          <p:cNvSpPr/>
          <p:nvPr userDrawn="1"/>
        </p:nvSpPr>
        <p:spPr>
          <a:xfrm flipH="1" flipV="1">
            <a:off x="11480169" y="-2"/>
            <a:ext cx="717116" cy="6531429"/>
          </a:xfrm>
          <a:prstGeom prst="rtTriangle">
            <a:avLst/>
          </a:prstGeom>
          <a:solidFill>
            <a:srgbClr val="F0EC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944551" y="2108975"/>
            <a:ext cx="8302900" cy="1808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26" name="텍스트 개체 틀 2"/>
          <p:cNvSpPr>
            <a:spLocks noGrp="1"/>
          </p:cNvSpPr>
          <p:nvPr>
            <p:ph type="body" idx="13"/>
          </p:nvPr>
        </p:nvSpPr>
        <p:spPr>
          <a:xfrm>
            <a:off x="9825175" y="4743898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7" name="날짜 개체 틀 3"/>
          <p:cNvSpPr txBox="1">
            <a:spLocks/>
          </p:cNvSpPr>
          <p:nvPr userDrawn="1"/>
        </p:nvSpPr>
        <p:spPr>
          <a:xfrm>
            <a:off x="83820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 dirty="0"/>
          </a:p>
        </p:txBody>
      </p:sp>
      <p:sp>
        <p:nvSpPr>
          <p:cNvPr id="28" name="슬라이드 번호 개체 틀 5"/>
          <p:cNvSpPr txBox="1">
            <a:spLocks/>
          </p:cNvSpPr>
          <p:nvPr userDrawn="1"/>
        </p:nvSpPr>
        <p:spPr>
          <a:xfrm>
            <a:off x="861060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1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F0E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DBA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다이아몬드 27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A57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다이아몬드 30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BEB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 userDrawn="1"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9192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3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94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5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 rot="5400000">
            <a:off x="1965214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DBAFAD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F8A2E-A2D6-47BB-A68C-25873D50CD10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DBA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F6B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rgbClr val="F0D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784459" y="-2028497"/>
            <a:ext cx="5076497" cy="898635"/>
            <a:chOff x="2998404" y="-2517228"/>
            <a:chExt cx="5076497" cy="898635"/>
          </a:xfrm>
        </p:grpSpPr>
        <p:sp>
          <p:nvSpPr>
            <p:cNvPr id="16" name="직사각형 15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375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87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1965213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8798A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88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879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rgbClr val="B9C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2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DFA8-1EBD-4E91-B699-096830879DF0}" type="datetimeFigureOut">
              <a:rPr lang="ko-KR" altLang="en-US" smtClean="0"/>
              <a:pPr/>
              <a:t>2019-04-19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3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62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906543" cy="1173702"/>
          </a:xfrm>
        </p:spPr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SEDU CENTER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IT Education Center Program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IT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교육센터 프로그램</a:t>
            </a:r>
            <a:endParaRPr lang="ko-KR" altLang="en-US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82189" y="5197193"/>
            <a:ext cx="185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DB 2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4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7012" y="5000061"/>
            <a:ext cx="429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https://github.com/xxHANIxx/ SFT_EDC_CNT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030" y="5893505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9637" name="Picture 5" descr="C:\Users\sist53\Downloads\github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79" y="2605584"/>
            <a:ext cx="804913" cy="80491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041119" y="1171103"/>
            <a:ext cx="1880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JDBC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Consol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Project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5296" y="4236230"/>
            <a:ext cx="817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FIND</a:t>
            </a:r>
          </a:p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OUT</a:t>
            </a:r>
            <a:endParaRPr lang="ko-KR" altLang="en-US" sz="2400" dirty="0">
              <a:solidFill>
                <a:srgbClr val="9DBF3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3029039" y="5016261"/>
            <a:ext cx="253302" cy="218364"/>
          </a:xfrm>
          <a:prstGeom prst="triangle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998404" y="-2517228"/>
            <a:ext cx="5076497" cy="898635"/>
            <a:chOff x="2998404" y="-2517228"/>
            <a:chExt cx="5076497" cy="898635"/>
          </a:xfrm>
        </p:grpSpPr>
        <p:sp>
          <p:nvSpPr>
            <p:cNvPr id="21" name="직사각형 20"/>
            <p:cNvSpPr/>
            <p:nvPr/>
          </p:nvSpPr>
          <p:spPr>
            <a:xfrm>
              <a:off x="2998404" y="-2517228"/>
              <a:ext cx="898635" cy="898635"/>
            </a:xfrm>
            <a:prstGeom prst="rect">
              <a:avLst/>
            </a:prstGeom>
            <a:solidFill>
              <a:srgbClr val="DBA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038928" y="-2517228"/>
              <a:ext cx="898635" cy="898635"/>
            </a:xfrm>
            <a:prstGeom prst="rect">
              <a:avLst/>
            </a:prstGeom>
            <a:solidFill>
              <a:srgbClr val="F0E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63687" y="-2517228"/>
              <a:ext cx="898635" cy="898635"/>
            </a:xfrm>
            <a:prstGeom prst="rect">
              <a:avLst/>
            </a:prstGeom>
            <a:solidFill>
              <a:srgbClr val="BEB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35742" y="-2517228"/>
              <a:ext cx="898635" cy="898635"/>
            </a:xfrm>
            <a:prstGeom prst="rect">
              <a:avLst/>
            </a:prstGeom>
            <a:solidFill>
              <a:srgbClr val="5B5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176266" y="-2517228"/>
              <a:ext cx="898635" cy="898635"/>
            </a:xfrm>
            <a:prstGeom prst="rect">
              <a:avLst/>
            </a:prstGeom>
            <a:solidFill>
              <a:srgbClr val="A57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36540" y="-1985963"/>
            <a:ext cx="30194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59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 l="1960" t="12414" r="8333" b="7433"/>
          <a:stretch>
            <a:fillRect/>
          </a:stretch>
        </p:blipFill>
        <p:spPr bwMode="auto">
          <a:xfrm>
            <a:off x="882869" y="1560789"/>
            <a:ext cx="9191297" cy="477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01" t="12495" r="7946" b="6125"/>
          <a:stretch>
            <a:fillRect/>
          </a:stretch>
        </p:blipFill>
        <p:spPr bwMode="auto">
          <a:xfrm>
            <a:off x="903891" y="1592238"/>
            <a:ext cx="9044152" cy="474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01" t="12495" r="7946" b="6125"/>
          <a:stretch>
            <a:fillRect/>
          </a:stretch>
        </p:blipFill>
        <p:spPr bwMode="auto">
          <a:xfrm>
            <a:off x="0" y="240098"/>
            <a:ext cx="12192000" cy="639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1782" t="12261" r="7709" b="5134"/>
          <a:stretch>
            <a:fillRect/>
          </a:stretch>
        </p:blipFill>
        <p:spPr bwMode="auto">
          <a:xfrm>
            <a:off x="0" y="248105"/>
            <a:ext cx="12192000" cy="6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1871" t="12414" r="7175" b="5441"/>
          <a:stretch>
            <a:fillRect/>
          </a:stretch>
        </p:blipFill>
        <p:spPr bwMode="auto">
          <a:xfrm>
            <a:off x="1" y="189187"/>
            <a:ext cx="12192000" cy="640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1871" t="12261" r="7799" b="5594"/>
          <a:stretch>
            <a:fillRect/>
          </a:stretch>
        </p:blipFill>
        <p:spPr bwMode="auto">
          <a:xfrm>
            <a:off x="0" y="173426"/>
            <a:ext cx="12198451" cy="644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960" t="12414" r="7531" b="5747"/>
          <a:stretch>
            <a:fillRect/>
          </a:stretch>
        </p:blipFill>
        <p:spPr bwMode="auto">
          <a:xfrm>
            <a:off x="1" y="220717"/>
            <a:ext cx="1217830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186" y="5617100"/>
            <a:ext cx="256833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>테이블 생성 과정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  <a:latin typeface="배달의민족 한나체 Pro" pitchFamily="50" charset="-127"/>
                <a:ea typeface="배달의민족 한나체 Pro" pitchFamily="50" charset="-127"/>
              </a:rPr>
            </a:br>
            <a:r>
              <a:rPr lang="ko-KR" altLang="en-US" sz="2000" dirty="0" err="1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디비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660" y="0"/>
            <a:ext cx="112846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0793483" y="171450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DB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3783" y="3682271"/>
            <a:ext cx="26244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학생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1784" y="-1391163"/>
            <a:ext cx="5076497" cy="898635"/>
            <a:chOff x="4225159" y="2207172"/>
            <a:chExt cx="5076497" cy="898635"/>
          </a:xfrm>
        </p:grpSpPr>
        <p:sp>
          <p:nvSpPr>
            <p:cNvPr id="22" name="직사각형 21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175671" y="1468159"/>
            <a:ext cx="2954655" cy="3459509"/>
            <a:chOff x="8175671" y="1468159"/>
            <a:chExt cx="2954655" cy="3459509"/>
          </a:xfrm>
        </p:grpSpPr>
        <p:grpSp>
          <p:nvGrpSpPr>
            <p:cNvPr id="11" name="그룹 10"/>
            <p:cNvGrpSpPr/>
            <p:nvPr/>
          </p:nvGrpSpPr>
          <p:grpSpPr>
            <a:xfrm>
              <a:off x="8175671" y="2199946"/>
              <a:ext cx="2954655" cy="2727722"/>
              <a:chOff x="7935973" y="3524250"/>
              <a:chExt cx="2954655" cy="272772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935973" y="3524250"/>
                <a:ext cx="265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강의스케줄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935973" y="4657278"/>
                <a:ext cx="2813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출결관리 및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935973" y="4090764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 입출력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935973" y="5223792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 결과조회</a:t>
                </a:r>
                <a:endParaRPr lang="en-US" altLang="ko-KR" sz="2400" dirty="0" smtClean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35973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878587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교사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32166" y="1468159"/>
            <a:ext cx="4305987" cy="4602909"/>
            <a:chOff x="832166" y="1468159"/>
            <a:chExt cx="4305987" cy="4602909"/>
          </a:xfrm>
        </p:grpSpPr>
        <p:sp>
          <p:nvSpPr>
            <p:cNvPr id="18" name="TextBox 17"/>
            <p:cNvSpPr txBox="1"/>
            <p:nvPr/>
          </p:nvSpPr>
          <p:spPr>
            <a:xfrm>
              <a:off x="1761330" y="1468159"/>
              <a:ext cx="1943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관리자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832166" y="2248836"/>
              <a:ext cx="4305987" cy="3822232"/>
              <a:chOff x="1280662" y="3266600"/>
              <a:chExt cx="4305987" cy="38222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80662" y="3266600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교사 계정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80662" y="4386788"/>
                <a:ext cx="1830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학생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80662" y="3826694"/>
                <a:ext cx="3592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개설 과정 및 과목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80662" y="4946882"/>
                <a:ext cx="36199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시험 관리 및 성적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80662" y="5506976"/>
                <a:ext cx="3607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 관리 및 출결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80662" y="6067070"/>
                <a:ext cx="4305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 평가 관리 및 결과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80662" y="6627167"/>
                <a:ext cx="3510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관리 및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5229785" y="1468159"/>
            <a:ext cx="2930610" cy="4671795"/>
            <a:chOff x="5503722" y="1468159"/>
            <a:chExt cx="2930610" cy="4671795"/>
          </a:xfrm>
        </p:grpSpPr>
        <p:sp>
          <p:nvSpPr>
            <p:cNvPr id="17" name="TextBox 16"/>
            <p:cNvSpPr txBox="1"/>
            <p:nvPr/>
          </p:nvSpPr>
          <p:spPr>
            <a:xfrm>
              <a:off x="5816243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학생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5503722" y="2239690"/>
              <a:ext cx="2930610" cy="3900264"/>
              <a:chOff x="3771489" y="3524250"/>
              <a:chExt cx="2930610" cy="390026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771489" y="3524250"/>
                <a:ext cx="1669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71489" y="4657278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</a:t>
                </a:r>
                <a:endParaRPr lang="en-US" altLang="ko-KR" sz="2400" dirty="0" smtClean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71489" y="4090764"/>
                <a:ext cx="172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71489" y="5223792"/>
                <a:ext cx="185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상담신청</a:t>
                </a:r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71489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chemeClr val="bg2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chemeClr val="bg2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71489" y="6324153"/>
                <a:ext cx="2930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과정 및 과목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489" y="6962849"/>
                <a:ext cx="21355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출석부 입력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3670743" y="660424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기존 요구사항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28" name="Picture 4" descr="E:\class\[03] jdbc\캡처\학생 캡쳐\학생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785" y="1607133"/>
            <a:ext cx="6524109" cy="475113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331919" y="535158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학생 로그인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31919" y="535158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학생 로그인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4" name="Picture 2" descr="E:\class\[03] jdbc\캡처\학생 캡쳐\3. 로그인 직후 정보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357" y="1584251"/>
            <a:ext cx="6260014" cy="4787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- 0.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학생메뉴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31919" y="5351582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학생 로그인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122" name="Picture 2" descr="E:\class\[03] jdbc\캡처\학생 캡쳐\5. 성적 조회 선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452" y="1637414"/>
            <a:ext cx="4402875" cy="473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4036" y="5500437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146" name="Picture 2" descr="E:\class\[03] jdbc\캡처\학생 캡쳐\6. 성적 조회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230" y="1573620"/>
            <a:ext cx="8511819" cy="4788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전체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9154" y="2066121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출결조회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170" name="Picture 2" descr="E:\class\[03] jdbc\캡처\학생 캡쳐\7. 출결 조회 선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437" y="1545345"/>
            <a:ext cx="4350782" cy="4815507"/>
          </a:xfrm>
          <a:prstGeom prst="rect">
            <a:avLst/>
          </a:prstGeom>
          <a:noFill/>
        </p:spPr>
      </p:pic>
      <p:pic>
        <p:nvPicPr>
          <p:cNvPr id="7171" name="Picture 3" descr="E:\class\[03] jdbc\캡처\학생 캡쳐\8. 출결 조회 메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9753" y="3134280"/>
            <a:ext cx="4362450" cy="323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전체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30510" y="5489805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195" name="Picture 3" descr="E:\class\[03] jdbc\캡처\학생 캡쳐\10. 출결 전체 조회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709" y="1464894"/>
            <a:ext cx="6686550" cy="4895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월별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2967" y="1959795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218" name="Picture 2" descr="E:\class\[03] jdbc\캡처\학생 캡쳐\12. 출결 월별 조회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302" y="2670913"/>
            <a:ext cx="4476750" cy="3695700"/>
          </a:xfrm>
          <a:prstGeom prst="rect">
            <a:avLst/>
          </a:prstGeom>
          <a:noFill/>
        </p:spPr>
      </p:pic>
      <p:pic>
        <p:nvPicPr>
          <p:cNvPr id="9219" name="Picture 3" descr="E:\class\[03] jdbc\캡처\학생 캡쳐\13. 출결 월별 조회 결과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419" y="2089272"/>
            <a:ext cx="5610151" cy="42820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출결조회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일별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2504" y="4362752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42" name="Picture 2" descr="E:\class\[03] jdbc\캡처\학생 캡쳐\15. 출결 일별 조회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262" y="2048834"/>
            <a:ext cx="4857750" cy="4324350"/>
          </a:xfrm>
          <a:prstGeom prst="rect">
            <a:avLst/>
          </a:prstGeom>
          <a:noFill/>
        </p:spPr>
      </p:pic>
      <p:pic>
        <p:nvPicPr>
          <p:cNvPr id="10243" name="Picture 3" descr="E:\class\[03] jdbc\캡처\학생 캡쳐\16. 출결 일별 조회 결과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2623" y="1807535"/>
            <a:ext cx="4010109" cy="45542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상담신청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2404" y="1317996"/>
            <a:ext cx="320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상담신청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정상 작동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6" name="Picture 2" descr="E:\class\[03] jdbc\캡처\학생 캡쳐\18. 상담 신청 날짜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405" y="1531089"/>
            <a:ext cx="4244462" cy="4838036"/>
          </a:xfrm>
          <a:prstGeom prst="rect">
            <a:avLst/>
          </a:prstGeom>
          <a:noFill/>
        </p:spPr>
      </p:pic>
      <p:pic>
        <p:nvPicPr>
          <p:cNvPr id="11267" name="Picture 3" descr="E:\class\[03] jdbc\캡처\학생 캡쳐\20. 상담 신청 완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0938" y="1881706"/>
            <a:ext cx="5362575" cy="448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상담신청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148" y="1736511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상담신청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오작동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1266" name="Picture 2" descr="E:\class\[03] jdbc\캡처\학생 캡쳐\18. 상담 신청 날짜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405" y="1531089"/>
            <a:ext cx="4244462" cy="4838036"/>
          </a:xfrm>
          <a:prstGeom prst="rect">
            <a:avLst/>
          </a:prstGeom>
          <a:noFill/>
        </p:spPr>
      </p:pic>
      <p:pic>
        <p:nvPicPr>
          <p:cNvPr id="11268" name="Picture 4" descr="E:\class\[03] jdbc\캡처\학생 캡쳐\19. 상담 신청 날짜 초과시 화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4734" y="3715971"/>
            <a:ext cx="5667043" cy="173740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927545" y="2448893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하루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번까지만 제한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81784" y="-1391163"/>
            <a:ext cx="5076497" cy="898635"/>
            <a:chOff x="4225159" y="2207172"/>
            <a:chExt cx="5076497" cy="898635"/>
          </a:xfrm>
        </p:grpSpPr>
        <p:sp>
          <p:nvSpPr>
            <p:cNvPr id="22" name="직사각형 21"/>
            <p:cNvSpPr/>
            <p:nvPr/>
          </p:nvSpPr>
          <p:spPr>
            <a:xfrm>
              <a:off x="4225159" y="2207172"/>
              <a:ext cx="898635" cy="898635"/>
            </a:xfrm>
            <a:prstGeom prst="rect">
              <a:avLst/>
            </a:prstGeom>
            <a:solidFill>
              <a:srgbClr val="888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65683" y="2207172"/>
              <a:ext cx="898635" cy="898635"/>
            </a:xfrm>
            <a:prstGeom prst="rect">
              <a:avLst/>
            </a:prstGeom>
            <a:solidFill>
              <a:srgbClr val="879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90442" y="2207172"/>
              <a:ext cx="898635" cy="898635"/>
            </a:xfrm>
            <a:prstGeom prst="rect">
              <a:avLst/>
            </a:prstGeom>
            <a:solidFill>
              <a:srgbClr val="B9C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362497" y="2207172"/>
              <a:ext cx="898635" cy="898635"/>
            </a:xfrm>
            <a:prstGeom prst="rect">
              <a:avLst/>
            </a:prstGeom>
            <a:solidFill>
              <a:srgbClr val="F0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021" y="2207172"/>
              <a:ext cx="898635" cy="898635"/>
            </a:xfrm>
            <a:prstGeom prst="rect">
              <a:avLst/>
            </a:prstGeom>
            <a:solidFill>
              <a:srgbClr val="F6B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175671" y="1468159"/>
            <a:ext cx="2954655" cy="3459509"/>
            <a:chOff x="8175671" y="1468159"/>
            <a:chExt cx="2954655" cy="3459509"/>
          </a:xfrm>
        </p:grpSpPr>
        <p:grpSp>
          <p:nvGrpSpPr>
            <p:cNvPr id="42" name="그룹 41"/>
            <p:cNvGrpSpPr/>
            <p:nvPr/>
          </p:nvGrpSpPr>
          <p:grpSpPr>
            <a:xfrm>
              <a:off x="8175671" y="2199946"/>
              <a:ext cx="2954655" cy="2727722"/>
              <a:chOff x="8175671" y="2199946"/>
              <a:chExt cx="2954655" cy="272772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75671" y="2199946"/>
                <a:ext cx="265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강의스케줄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175671" y="3332974"/>
                <a:ext cx="2813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출결관리 및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75671" y="2766460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 입출력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175671" y="3899488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 결과조회</a:t>
                </a:r>
                <a:endParaRPr lang="en-US" altLang="ko-KR" sz="2400" dirty="0" smtClean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175671" y="4466003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878587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교사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</p:grpSp>
      <p:grpSp>
        <p:nvGrpSpPr>
          <p:cNvPr id="6" name="그룹 41"/>
          <p:cNvGrpSpPr/>
          <p:nvPr/>
        </p:nvGrpSpPr>
        <p:grpSpPr>
          <a:xfrm>
            <a:off x="832166" y="1468159"/>
            <a:ext cx="4305987" cy="4602909"/>
            <a:chOff x="832166" y="1468159"/>
            <a:chExt cx="4305987" cy="4602909"/>
          </a:xfrm>
        </p:grpSpPr>
        <p:sp>
          <p:nvSpPr>
            <p:cNvPr id="18" name="TextBox 17"/>
            <p:cNvSpPr txBox="1"/>
            <p:nvPr/>
          </p:nvSpPr>
          <p:spPr>
            <a:xfrm>
              <a:off x="1761330" y="1468159"/>
              <a:ext cx="19431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관리자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7" name="그룹 19"/>
            <p:cNvGrpSpPr/>
            <p:nvPr/>
          </p:nvGrpSpPr>
          <p:grpSpPr>
            <a:xfrm>
              <a:off x="832166" y="2248836"/>
              <a:ext cx="4305987" cy="3822232"/>
              <a:chOff x="1280662" y="3266600"/>
              <a:chExt cx="4305987" cy="38222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80662" y="3266600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교사 계정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80662" y="4386788"/>
                <a:ext cx="1830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학생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80662" y="3826694"/>
                <a:ext cx="3592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개설 과정 및 과목 관리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80662" y="4946882"/>
                <a:ext cx="36199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시험 관리 및 성적 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80662" y="5506976"/>
                <a:ext cx="3607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 관리 및 출결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80662" y="6067070"/>
                <a:ext cx="4305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 평가 관리 및 결과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80662" y="6627167"/>
                <a:ext cx="3510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관리 및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grpSp>
        <p:nvGrpSpPr>
          <p:cNvPr id="8" name="그룹 42"/>
          <p:cNvGrpSpPr/>
          <p:nvPr/>
        </p:nvGrpSpPr>
        <p:grpSpPr>
          <a:xfrm>
            <a:off x="5229785" y="1468159"/>
            <a:ext cx="2930610" cy="4671795"/>
            <a:chOff x="5503722" y="1468159"/>
            <a:chExt cx="2930610" cy="4671795"/>
          </a:xfrm>
        </p:grpSpPr>
        <p:sp>
          <p:nvSpPr>
            <p:cNvPr id="17" name="TextBox 16"/>
            <p:cNvSpPr txBox="1"/>
            <p:nvPr/>
          </p:nvSpPr>
          <p:spPr>
            <a:xfrm>
              <a:off x="5816243" y="1468159"/>
              <a:ext cx="1548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[ </a:t>
              </a:r>
              <a:r>
                <a:rPr lang="ko-KR" altLang="en-US" sz="3200" dirty="0" smtClean="0">
                  <a:latin typeface="배달의민족 도현" pitchFamily="50" charset="-127"/>
                  <a:ea typeface="배달의민족 도현" pitchFamily="50" charset="-127"/>
                </a:rPr>
                <a:t>학생 </a:t>
              </a:r>
              <a:r>
                <a:rPr lang="en-US" altLang="ko-KR" sz="3200" dirty="0" smtClean="0">
                  <a:latin typeface="배달의민족 도현" pitchFamily="50" charset="-127"/>
                  <a:ea typeface="배달의민족 도현" pitchFamily="50" charset="-127"/>
                </a:rPr>
                <a:t>]</a:t>
              </a:r>
            </a:p>
          </p:txBody>
        </p:sp>
        <p:grpSp>
          <p:nvGrpSpPr>
            <p:cNvPr id="9" name="그룹 33"/>
            <p:cNvGrpSpPr/>
            <p:nvPr/>
          </p:nvGrpSpPr>
          <p:grpSpPr>
            <a:xfrm>
              <a:off x="5503722" y="2239690"/>
              <a:ext cx="2930610" cy="3900264"/>
              <a:chOff x="3771489" y="3524250"/>
              <a:chExt cx="2930610" cy="390026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771489" y="3524250"/>
                <a:ext cx="1669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1.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성적조회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71489" y="4657278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3.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교사평가</a:t>
                </a:r>
                <a:endParaRPr lang="en-US" altLang="ko-KR" sz="2400" dirty="0" smtClean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71489" y="4090764"/>
                <a:ext cx="172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2.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출결조회</a:t>
                </a:r>
                <a:endParaRPr lang="en-US" altLang="ko-KR" sz="2400" dirty="0" smtClean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71489" y="5223792"/>
                <a:ext cx="185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4.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상담신청</a:t>
                </a:r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771489" y="5790307"/>
                <a:ext cx="2428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5. </a:t>
                </a:r>
                <a:r>
                  <a:rPr lang="ko-KR" altLang="en-US" sz="2400" dirty="0" smtClean="0">
                    <a:solidFill>
                      <a:srgbClr val="FF0000"/>
                    </a:solidFill>
                    <a:latin typeface="배달의민족 도현" pitchFamily="50" charset="-127"/>
                    <a:ea typeface="배달의민족 도현" pitchFamily="50" charset="-127"/>
                  </a:rPr>
                  <a:t>상담일지 조회</a:t>
                </a:r>
                <a:endParaRPr lang="ko-KR" altLang="en-US" sz="2400" dirty="0">
                  <a:solidFill>
                    <a:srgbClr val="FF0000"/>
                  </a:solidFill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71489" y="6324153"/>
                <a:ext cx="2930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도현" pitchFamily="50" charset="-127"/>
                    <a:ea typeface="배달의민족 도현" pitchFamily="50" charset="-127"/>
                  </a:rPr>
                  <a:t>6</a:t>
                </a:r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과정 및 과목 조회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489" y="6962849"/>
                <a:ext cx="21355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 smtClean="0">
                    <a:latin typeface="배달의민족 도현" pitchFamily="50" charset="-127"/>
                    <a:ea typeface="배달의민족 도현" pitchFamily="50" charset="-127"/>
                  </a:rPr>
                  <a:t>7. </a:t>
                </a:r>
                <a:r>
                  <a:rPr lang="ko-KR" altLang="en-US" sz="2400" dirty="0" smtClean="0">
                    <a:latin typeface="배달의민족 도현" pitchFamily="50" charset="-127"/>
                    <a:ea typeface="배달의민족 도현" pitchFamily="50" charset="-127"/>
                  </a:rPr>
                  <a:t>출석부 입력</a:t>
                </a:r>
                <a:endParaRPr lang="ko-KR" altLang="en-US" sz="2400" dirty="0">
                  <a:latin typeface="배달의민족 도현" pitchFamily="50" charset="-127"/>
                  <a:ea typeface="배달의민족 도현" pitchFamily="50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3459998" y="660424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새로 추가한 요구사항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4036" y="5500437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2290" name="Picture 2" descr="E:\class\[03] jdbc\캡처\학생 캡쳐\22. 상담 일지 결과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325" y="1438238"/>
            <a:ext cx="5254661" cy="4922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과정 및 과목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1022" y="5255888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314" name="Picture 2" descr="E:\class\[03] jdbc\캡처\학생 캡쳐\24. 과정 조회 결과 화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084" y="1505432"/>
            <a:ext cx="7148964" cy="48508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4036" y="5500437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3" name="Picture 3" descr="E:\class\[03] jdbc\캡처\교사평가\교사평가 - 평가진행1.png"/>
          <p:cNvPicPr>
            <a:picLocks noChangeAspect="1" noChangeArrowheads="1"/>
          </p:cNvPicPr>
          <p:nvPr/>
        </p:nvPicPr>
        <p:blipFill>
          <a:blip r:embed="rId2" cstate="print"/>
          <a:srcRect l="6152" t="16130" r="21611" b="6209"/>
          <a:stretch>
            <a:fillRect/>
          </a:stretch>
        </p:blipFill>
        <p:spPr bwMode="auto">
          <a:xfrm>
            <a:off x="881113" y="1468877"/>
            <a:ext cx="8111286" cy="4905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1458" y="441093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4" name="Picture 4" descr="E:\class\[03] jdbc\캡처\교사평가\교사평가 - 평가진행2.png"/>
          <p:cNvPicPr>
            <a:picLocks noChangeAspect="1" noChangeArrowheads="1"/>
          </p:cNvPicPr>
          <p:nvPr/>
        </p:nvPicPr>
        <p:blipFill>
          <a:blip r:embed="rId2" cstate="print"/>
          <a:srcRect l="21447" t="10938" r="38553" b="14910"/>
          <a:stretch>
            <a:fillRect/>
          </a:stretch>
        </p:blipFill>
        <p:spPr bwMode="auto">
          <a:xfrm>
            <a:off x="873143" y="1435566"/>
            <a:ext cx="4720261" cy="49221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6.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4036" y="5500437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 descr="E:\class\[03] jdbc\캡처\교사평가\교사평가 - 평가가 완료된 학생.png"/>
          <p:cNvPicPr>
            <a:picLocks noChangeAspect="1" noChangeArrowheads="1"/>
          </p:cNvPicPr>
          <p:nvPr/>
        </p:nvPicPr>
        <p:blipFill>
          <a:blip r:embed="rId2" cstate="print"/>
          <a:srcRect l="17411" t="48353" r="47416" b="15382"/>
          <a:stretch>
            <a:fillRect/>
          </a:stretch>
        </p:blipFill>
        <p:spPr bwMode="auto">
          <a:xfrm>
            <a:off x="858805" y="2622055"/>
            <a:ext cx="6432331" cy="3730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출석부 입력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4338" name="Picture 2" descr="E:\class\[03] jdbc\캡처\학생 캡쳐\26. 입실 완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549" y="1980757"/>
            <a:ext cx="5200650" cy="1885950"/>
          </a:xfrm>
          <a:prstGeom prst="rect">
            <a:avLst/>
          </a:prstGeom>
          <a:noFill/>
        </p:spPr>
      </p:pic>
      <p:pic>
        <p:nvPicPr>
          <p:cNvPr id="14339" name="Picture 3" descr="E:\class\[03] jdbc\캡처\학생 캡쳐\27. 퇴실 완료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053" y="4008476"/>
            <a:ext cx="5246667" cy="2159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07026" y="3682271"/>
            <a:ext cx="25779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교사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6386" name="Picture 2" descr="E:\class\[03] jdbc\캡처\교사\교사 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531" y="1518303"/>
            <a:ext cx="6587584" cy="48301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로그인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7410" name="Picture 2" descr="E:\class\[03] jdbc\캡처\교사\교사_로그인.PNG"/>
          <p:cNvPicPr>
            <a:picLocks noChangeAspect="1" noChangeArrowheads="1"/>
          </p:cNvPicPr>
          <p:nvPr/>
        </p:nvPicPr>
        <p:blipFill>
          <a:blip r:embed="rId2" cstate="print"/>
          <a:srcRect t="41397" r="25702"/>
          <a:stretch>
            <a:fillRect/>
          </a:stretch>
        </p:blipFill>
        <p:spPr bwMode="auto">
          <a:xfrm>
            <a:off x="885083" y="2762655"/>
            <a:ext cx="7326737" cy="36036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0.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메뉴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8434" name="Picture 2" descr="E:\class\[03] jdbc\캡처\교사\교사_메뉴.PNG"/>
          <p:cNvPicPr>
            <a:picLocks noChangeAspect="1" noChangeArrowheads="1"/>
          </p:cNvPicPr>
          <p:nvPr/>
        </p:nvPicPr>
        <p:blipFill>
          <a:blip r:embed="rId2" cstate="print"/>
          <a:srcRect l="28576" t="44350" r="29040"/>
          <a:stretch>
            <a:fillRect/>
          </a:stretch>
        </p:blipFill>
        <p:spPr bwMode="auto">
          <a:xfrm>
            <a:off x="885217" y="1764843"/>
            <a:ext cx="5145932" cy="4600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>
                <a:latin typeface="배달의민족 도현" pitchFamily="50" charset="-127"/>
                <a:ea typeface="배달의민족 도현" pitchFamily="50" charset="-127"/>
              </a:rPr>
              <a:t>목차</a:t>
            </a:r>
            <a:endParaRPr lang="ko-KR" altLang="en-US" sz="4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247043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>
          <a:xfrm>
            <a:off x="5401733" y="2968781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4"/>
          </p:nvPr>
        </p:nvSpPr>
        <p:spPr>
          <a:xfrm>
            <a:off x="5401733" y="3690519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5"/>
          </p:nvPr>
        </p:nvSpPr>
        <p:spPr>
          <a:xfrm>
            <a:off x="5401733" y="4412257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텍스트 개체 틀 5"/>
          <p:cNvSpPr txBox="1">
            <a:spLocks/>
          </p:cNvSpPr>
          <p:nvPr/>
        </p:nvSpPr>
        <p:spPr>
          <a:xfrm>
            <a:off x="5401733" y="5133995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05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5401733" y="5855732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0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6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9417" y="436411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[1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교사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ko-KR" altLang="en-US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과정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6626" name="Picture 2" descr="E:\class\[03] jdbc\캡처\교사\교사1\교사1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602" y="1731523"/>
            <a:ext cx="7663330" cy="46337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7650" name="Picture 2" descr="E:\class\[03] jdbc\캡처\교사\교사1\교사1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922" y="1446171"/>
            <a:ext cx="5469512" cy="4909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698" name="Picture 2" descr="E:\class\[03] jdbc\캡처\교사\교사1\교사1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766" y="1527781"/>
            <a:ext cx="6081511" cy="48243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8674" name="Picture 2" descr="E:\class\[03] jdbc\캡처\교사\교사1\교사1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820" y="1474611"/>
            <a:ext cx="6252282" cy="4877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1.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강의스케줄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76765" y="4879676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0722" name="Picture 2" descr="E:\class\[03] jdbc\캡처\교사\교사1\교사1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097" y="1527243"/>
            <a:ext cx="7914912" cy="48380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1746" name="Picture 2" descr="E:\class\[03] jdbc\캡처\교사\교사2\교사2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775" y="1553770"/>
            <a:ext cx="5358656" cy="4803795"/>
          </a:xfrm>
          <a:prstGeom prst="rect">
            <a:avLst/>
          </a:prstGeom>
          <a:noFill/>
        </p:spPr>
      </p:pic>
      <p:pic>
        <p:nvPicPr>
          <p:cNvPr id="31747" name="Picture 3" descr="E:\class\[03] jdbc\캡처\교사\교사2\교사2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0255" y="2489684"/>
            <a:ext cx="4873560" cy="3848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2771" name="Picture 3" descr="E:\class\[03] jdbc\캡처\교사\교사2\교사2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430" y="1420239"/>
            <a:ext cx="6049964" cy="4929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3794" name="Picture 2" descr="E:\class\[03] jdbc\캡처\교사\교사2\교사2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8292" y="1420238"/>
            <a:ext cx="5490760" cy="49355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4818" name="Picture 2" descr="E:\class\[03] jdbc\캡처\교사\교사2\교사2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902" y="1443880"/>
            <a:ext cx="5993826" cy="49055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2.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 입출력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1233" y="3692902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출석입력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5842" name="Picture 2" descr="E:\class\[03] jdbc\캡처\교사\교사2\교사2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171" y="1410511"/>
            <a:ext cx="6238346" cy="4951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r>
              <a:rPr lang="en-US" altLang="ko-KR" sz="66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CENTER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4034" name="Picture 2" descr="E:\class\[03] jdbc\캡처\교사\교사3\교사 3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78" y="1639614"/>
            <a:ext cx="3811861" cy="4717393"/>
          </a:xfrm>
          <a:prstGeom prst="rect">
            <a:avLst/>
          </a:prstGeom>
          <a:noFill/>
        </p:spPr>
      </p:pic>
      <p:pic>
        <p:nvPicPr>
          <p:cNvPr id="44037" name="Picture 5" descr="E:\class\[03] jdbc\캡처\교사\교사3\교사 3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1768" y="3074277"/>
            <a:ext cx="4709064" cy="331415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79219" y="2069054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전체 학생 날짜 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Picture 4" descr="E:\class\[03] jdbc\캡처\교사\교사3\교사3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318" y="1521112"/>
            <a:ext cx="5452185" cy="48323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903977" y="4008212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전체 학생 날짜 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E:\class\[03] jdbc\캡처\교사\교사3\교사3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4152" y="2082831"/>
            <a:ext cx="4934607" cy="427756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111" y="1517260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특정 학생 기간 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5058" name="Picture 2" descr="E:\class\[03] jdbc\캡처\교사\교사3\교사3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431" y="2083792"/>
            <a:ext cx="4220428" cy="4292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3.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출결관리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6082" name="Picture 2" descr="E:\class\[03] jdbc\캡처\교사\교사3\교사3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9348" y="1816757"/>
            <a:ext cx="3971925" cy="4533900"/>
          </a:xfrm>
          <a:prstGeom prst="rect">
            <a:avLst/>
          </a:prstGeom>
          <a:noFill/>
        </p:spPr>
      </p:pic>
      <p:pic>
        <p:nvPicPr>
          <p:cNvPr id="46083" name="Picture 3" descr="E:\class\[03] jdbc\캡처\교사\교사3\교사3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531" y="3235818"/>
            <a:ext cx="4200525" cy="31146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49687" y="2542018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특정 학생 날짜 조회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9458" name="Picture 2" descr="E:\class\[03] jdbc\캡처\교사\04. 교사평가 조회\교사_교사평가조회.PNG"/>
          <p:cNvPicPr>
            <a:picLocks noChangeAspect="1" noChangeArrowheads="1"/>
          </p:cNvPicPr>
          <p:nvPr/>
        </p:nvPicPr>
        <p:blipFill>
          <a:blip r:embed="rId2" cstate="print"/>
          <a:srcRect l="26480" t="12058" r="16414"/>
          <a:stretch>
            <a:fillRect/>
          </a:stretch>
        </p:blipFill>
        <p:spPr bwMode="auto">
          <a:xfrm>
            <a:off x="894945" y="1551326"/>
            <a:ext cx="4435813" cy="48008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482" name="Picture 2" descr="E:\class\[03] jdbc\캡처\교사\04. 교사평가 조회\교사_교사평가조회_객관식통계.PNG"/>
          <p:cNvPicPr>
            <a:picLocks noChangeAspect="1" noChangeArrowheads="1"/>
          </p:cNvPicPr>
          <p:nvPr/>
        </p:nvPicPr>
        <p:blipFill>
          <a:blip r:embed="rId2" cstate="print"/>
          <a:srcRect t="6843"/>
          <a:stretch>
            <a:fillRect/>
          </a:stretch>
        </p:blipFill>
        <p:spPr bwMode="auto">
          <a:xfrm>
            <a:off x="877821" y="1498060"/>
            <a:ext cx="7701975" cy="48541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1506" name="Picture 2" descr="E:\class\[03] jdbc\캡처\교사\04. 교사평가 조회\교사_교사평가조회_좋았던 점.PNG"/>
          <p:cNvPicPr>
            <a:picLocks noChangeAspect="1" noChangeArrowheads="1"/>
          </p:cNvPicPr>
          <p:nvPr/>
        </p:nvPicPr>
        <p:blipFill>
          <a:blip r:embed="rId2" cstate="print"/>
          <a:srcRect r="19107"/>
          <a:stretch>
            <a:fillRect/>
          </a:stretch>
        </p:blipFill>
        <p:spPr bwMode="auto">
          <a:xfrm>
            <a:off x="873125" y="1430391"/>
            <a:ext cx="5683318" cy="49201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2530" name="Picture 2" descr="E:\class\[03] jdbc\캡처\교사\04. 교사평가 조회\교사_교사평가조회_좋았던점2.PNG"/>
          <p:cNvPicPr>
            <a:picLocks noChangeAspect="1" noChangeArrowheads="1"/>
          </p:cNvPicPr>
          <p:nvPr/>
        </p:nvPicPr>
        <p:blipFill>
          <a:blip r:embed="rId2" cstate="print"/>
          <a:srcRect r="18934"/>
          <a:stretch>
            <a:fillRect/>
          </a:stretch>
        </p:blipFill>
        <p:spPr bwMode="auto">
          <a:xfrm>
            <a:off x="882280" y="1432658"/>
            <a:ext cx="5664435" cy="4916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554" name="Picture 2" descr="E:\class\[03] jdbc\캡처\교사\04. 교사평가 조회\교사_교사평가조회_좋았던점3.PNG"/>
          <p:cNvPicPr>
            <a:picLocks noChangeAspect="1" noChangeArrowheads="1"/>
          </p:cNvPicPr>
          <p:nvPr/>
        </p:nvPicPr>
        <p:blipFill>
          <a:blip r:embed="rId2" cstate="print"/>
          <a:srcRect r="18714"/>
          <a:stretch>
            <a:fillRect/>
          </a:stretch>
        </p:blipFill>
        <p:spPr bwMode="auto">
          <a:xfrm>
            <a:off x="877956" y="1429445"/>
            <a:ext cx="5746580" cy="49223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4.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교사평가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3" descr="E:\class\[03] jdbc\캡처\교사\04. 교사평가 조회\교사_교사평가조회_아쉬운점개선할점.PNG"/>
          <p:cNvPicPr>
            <a:picLocks noChangeAspect="1" noChangeArrowheads="1"/>
          </p:cNvPicPr>
          <p:nvPr/>
        </p:nvPicPr>
        <p:blipFill>
          <a:blip r:embed="rId2" cstate="print"/>
          <a:srcRect r="19133"/>
          <a:stretch>
            <a:fillRect/>
          </a:stretch>
        </p:blipFill>
        <p:spPr bwMode="auto">
          <a:xfrm>
            <a:off x="882651" y="1457235"/>
            <a:ext cx="5673792" cy="490282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562393" y="5745438"/>
            <a:ext cx="4785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아쉬운 점 개선할 점도 이와 같음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0919" y="2670769"/>
            <a:ext cx="2212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Windows 10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919" y="3755138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Eclipse JEE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0919" y="5533281"/>
            <a:ext cx="278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JAVA(JDK 1.8)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0919" y="1802022"/>
            <a:ext cx="6345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2019.04.05. ~ 2019.04.19. (15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일간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5" name="Picture 1" descr="C:\Users\sist53\Downloads\eclipse_Logov2\eclipse_logo_colo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6259" y="3789001"/>
            <a:ext cx="2344969" cy="550912"/>
          </a:xfrm>
          <a:prstGeom prst="rect">
            <a:avLst/>
          </a:prstGeom>
          <a:noFill/>
        </p:spPr>
      </p:pic>
      <p:pic>
        <p:nvPicPr>
          <p:cNvPr id="13" name="그림 12" descr="windows-10-logo-png-transpar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21214" y="2673773"/>
            <a:ext cx="3323241" cy="59264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7749" y="2724004"/>
            <a:ext cx="1704976" cy="523220"/>
            <a:chOff x="962024" y="2695429"/>
            <a:chExt cx="1704976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962024" y="2699864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93614" y="2695429"/>
              <a:ext cx="1641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개발플랫폼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47749" y="1818635"/>
            <a:ext cx="1428750" cy="523220"/>
            <a:chOff x="962025" y="1790060"/>
            <a:chExt cx="1428750" cy="523220"/>
          </a:xfrm>
        </p:grpSpPr>
        <p:sp>
          <p:nvSpPr>
            <p:cNvPr id="14" name="직사각형 13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2941" y="179006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개발기간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47749" y="3830052"/>
            <a:ext cx="1428750" cy="523220"/>
            <a:chOff x="962025" y="1790060"/>
            <a:chExt cx="1428750" cy="523220"/>
          </a:xfrm>
        </p:grpSpPr>
        <p:sp>
          <p:nvSpPr>
            <p:cNvPr id="19" name="직사각형 18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2941" y="1790060"/>
              <a:ext cx="1353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개발도구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47749" y="5524188"/>
            <a:ext cx="1428750" cy="523220"/>
            <a:chOff x="962025" y="1790060"/>
            <a:chExt cx="1428750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2941" y="1790060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개발언어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pic>
        <p:nvPicPr>
          <p:cNvPr id="66561" name="Picture 1" descr="C:\Users\sist53\Downloads\kisspng-java-programming-language-programmer-computer-prog-5b234cd2562863.11813418152904008235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2229" y="5270478"/>
            <a:ext cx="1727924" cy="106170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03328" y="4653772"/>
            <a:ext cx="192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Oracle DB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5552" y="4493171"/>
            <a:ext cx="2150668" cy="78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6411" y="2350485"/>
            <a:ext cx="6923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학생 계정에서 요청한 내용을 교사 계정에서 확인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4578" name="Picture 2" descr="E:\class\[03] jdbc\캡처\교사\05. 상담일지 조회\교사_상담요청조회_선택.PNG"/>
          <p:cNvPicPr>
            <a:picLocks noChangeAspect="1" noChangeArrowheads="1"/>
          </p:cNvPicPr>
          <p:nvPr/>
        </p:nvPicPr>
        <p:blipFill>
          <a:blip r:embed="rId2" cstate="print"/>
          <a:srcRect l="23678" t="13341" r="31561" b="3371"/>
          <a:stretch>
            <a:fillRect/>
          </a:stretch>
        </p:blipFill>
        <p:spPr bwMode="auto">
          <a:xfrm>
            <a:off x="865763" y="2178996"/>
            <a:ext cx="3305854" cy="4173166"/>
          </a:xfrm>
          <a:prstGeom prst="rect">
            <a:avLst/>
          </a:prstGeom>
          <a:noFill/>
        </p:spPr>
      </p:pic>
      <p:pic>
        <p:nvPicPr>
          <p:cNvPr id="24579" name="Picture 3" descr="E:\class\[03] jdbc\캡처\교사\05. 상담일지 조회\교사_상담일지조회_상담요청조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69" y="3258417"/>
            <a:ext cx="6436400" cy="22279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교사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5.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495" y="3663719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상담내역 확인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2800" dirty="0">
              <a:solidFill>
                <a:sysClr val="windowText" lastClr="00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5605" name="Picture 5" descr="E:\class\[03] jdbc\캡처\교사\05. 상담일지 조회\교사_상담내역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134" y="1819072"/>
            <a:ext cx="7770555" cy="45302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6700" y="3682271"/>
            <a:ext cx="37786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ko-KR" altLang="en-US" sz="115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상담일지 관리 및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7107" name="Picture 3" descr="E:\class\[03] jdbc\캡처\관리자 캡쳐\7.상담일지 관리 및 조회\1. 상담일지 관리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07" y="1617746"/>
            <a:ext cx="5031062" cy="4735757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5172076" y="2550733"/>
            <a:ext cx="6778187" cy="3571541"/>
            <a:chOff x="7000875" y="2739920"/>
            <a:chExt cx="6778187" cy="3571541"/>
          </a:xfrm>
        </p:grpSpPr>
        <p:pic>
          <p:nvPicPr>
            <p:cNvPr id="10" name="Picture 4" descr="E:\class\[03] jdbc\캡처\관리자 캡쳐\7.상담일지 관리 및 조회\1-7-a.PNG"/>
            <p:cNvPicPr>
              <a:picLocks noChangeAspect="1" noChangeArrowheads="1"/>
            </p:cNvPicPr>
            <p:nvPr/>
          </p:nvPicPr>
          <p:blipFill>
            <a:blip r:embed="rId3" cstate="print"/>
            <a:srcRect r="59219"/>
            <a:stretch>
              <a:fillRect/>
            </a:stretch>
          </p:blipFill>
          <p:spPr bwMode="auto">
            <a:xfrm>
              <a:off x="7000875" y="2806261"/>
              <a:ext cx="6778187" cy="3505200"/>
            </a:xfrm>
            <a:prstGeom prst="rect">
              <a:avLst/>
            </a:prstGeom>
            <a:noFill/>
          </p:spPr>
        </p:pic>
        <p:pic>
          <p:nvPicPr>
            <p:cNvPr id="47108" name="Picture 4" descr="E:\class\[03] jdbc\캡처\관리자 캡쳐\7.상담일지 관리 및 조회\1-7-a.PNG"/>
            <p:cNvPicPr>
              <a:picLocks noChangeAspect="1" noChangeArrowheads="1"/>
            </p:cNvPicPr>
            <p:nvPr/>
          </p:nvPicPr>
          <p:blipFill>
            <a:blip r:embed="rId3" cstate="print"/>
            <a:srcRect l="41919" r="17301" b="74269"/>
            <a:stretch>
              <a:fillRect/>
            </a:stretch>
          </p:blipFill>
          <p:spPr bwMode="auto">
            <a:xfrm>
              <a:off x="7000875" y="2739920"/>
              <a:ext cx="6778187" cy="9019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7.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출석부 입력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9154" name="Picture 2" descr="E:\class\[03] jdbc\캡처\관리자 캡쳐\7.상담일지 관리 및 조회\1-7-a-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338" y="2017986"/>
            <a:ext cx="10434615" cy="4335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7. 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교사 평가 관리 및 결과 조회</a:t>
            </a:r>
            <a:endParaRPr lang="ko-KR" altLang="en-US" sz="4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82869" y="1860330"/>
            <a:ext cx="5833241" cy="4480473"/>
            <a:chOff x="-1497724" y="-1954925"/>
            <a:chExt cx="5833241" cy="4480473"/>
          </a:xfrm>
        </p:grpSpPr>
        <p:pic>
          <p:nvPicPr>
            <p:cNvPr id="8" name="Picture 2" descr="E:\class\[03] jdbc\캡처\관리자 캡쳐\6.교사평가 관리 및 결과조회\1.관리자 - 6.교사평가 관리 및 결과조회.PNG"/>
            <p:cNvPicPr>
              <a:picLocks noChangeAspect="1" noChangeArrowheads="1"/>
            </p:cNvPicPr>
            <p:nvPr/>
          </p:nvPicPr>
          <p:blipFill>
            <a:blip r:embed="rId2" cstate="print"/>
            <a:srcRect t="54770" r="68106"/>
            <a:stretch>
              <a:fillRect/>
            </a:stretch>
          </p:blipFill>
          <p:spPr bwMode="auto">
            <a:xfrm>
              <a:off x="-1497176" y="-1954924"/>
              <a:ext cx="5832693" cy="4480472"/>
            </a:xfrm>
            <a:prstGeom prst="rect">
              <a:avLst/>
            </a:prstGeom>
            <a:noFill/>
          </p:spPr>
        </p:pic>
        <p:pic>
          <p:nvPicPr>
            <p:cNvPr id="50178" name="Picture 2" descr="E:\class\[03] jdbc\캡처\관리자 캡쳐\6.교사평가 관리 및 결과조회\1.관리자 - 6.교사평가 관리 및 결과조회.PNG"/>
            <p:cNvPicPr>
              <a:picLocks noChangeAspect="1" noChangeArrowheads="1"/>
            </p:cNvPicPr>
            <p:nvPr/>
          </p:nvPicPr>
          <p:blipFill>
            <a:blip r:embed="rId2" cstate="print"/>
            <a:srcRect l="34135" t="54770" r="35520" b="32657"/>
            <a:stretch>
              <a:fillRect/>
            </a:stretch>
          </p:blipFill>
          <p:spPr bwMode="auto">
            <a:xfrm>
              <a:off x="-1497724" y="-1954925"/>
              <a:ext cx="5549462" cy="124547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관리자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7. 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교사 평가 관리 및 결과 조회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82869" y="1469387"/>
            <a:ext cx="8970579" cy="4884118"/>
            <a:chOff x="-835572" y="-2017986"/>
            <a:chExt cx="11524593" cy="6274675"/>
          </a:xfrm>
        </p:grpSpPr>
        <p:pic>
          <p:nvPicPr>
            <p:cNvPr id="51202" name="Picture 2" descr="E:\class\[03] jdbc\캡처\관리자 캡쳐\6.교사평가 관리 및 결과조회\1.관리자 - 6.교사평가 관리 및 결과조회 - b.질문지 수정 및 삭제.PNG"/>
            <p:cNvPicPr>
              <a:picLocks noChangeAspect="1" noChangeArrowheads="1"/>
            </p:cNvPicPr>
            <p:nvPr/>
          </p:nvPicPr>
          <p:blipFill>
            <a:blip r:embed="rId2" cstate="print"/>
            <a:srcRect l="22069" t="35039" r="15000" b="20717"/>
            <a:stretch>
              <a:fillRect/>
            </a:stretch>
          </p:blipFill>
          <p:spPr bwMode="auto">
            <a:xfrm>
              <a:off x="-835572" y="-2017986"/>
              <a:ext cx="11508827" cy="4382814"/>
            </a:xfrm>
            <a:prstGeom prst="rect">
              <a:avLst/>
            </a:prstGeom>
            <a:noFill/>
          </p:spPr>
        </p:pic>
        <p:pic>
          <p:nvPicPr>
            <p:cNvPr id="8" name="Picture 2" descr="E:\class\[03] jdbc\캡처\관리자 캡쳐\6.교사평가 관리 및 결과조회\1.관리자 - 6.교사평가 관리 및 결과조회 - b.질문지 수정 및 삭제.PNG"/>
            <p:cNvPicPr>
              <a:picLocks noChangeAspect="1" noChangeArrowheads="1"/>
            </p:cNvPicPr>
            <p:nvPr/>
          </p:nvPicPr>
          <p:blipFill>
            <a:blip r:embed="rId2" cstate="print"/>
            <a:srcRect t="78965" r="36983" b="1619"/>
            <a:stretch>
              <a:fillRect/>
            </a:stretch>
          </p:blipFill>
          <p:spPr bwMode="auto">
            <a:xfrm>
              <a:off x="-835572" y="2333296"/>
              <a:ext cx="11524593" cy="19233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634" y="3682271"/>
            <a:ext cx="3422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직접시연</a:t>
            </a:r>
            <a:endParaRPr lang="ko-KR" altLang="en-US" sz="8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05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415" y="1596347"/>
            <a:ext cx="879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03	05	12	13	14	15	16	17	18	19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3416" y="2109537"/>
            <a:ext cx="8814217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95007" y="2109537"/>
            <a:ext cx="0" cy="35345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13415" y="2296126"/>
            <a:ext cx="779489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98954" y="2835860"/>
            <a:ext cx="915058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463134" y="5014266"/>
            <a:ext cx="790403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66593" y="965210"/>
            <a:ext cx="458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개발기간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2019.04.05.~2019.04.19.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22329" y="2331672"/>
            <a:ext cx="1412566" cy="3221449"/>
            <a:chOff x="922329" y="2817230"/>
            <a:chExt cx="1412566" cy="3221449"/>
          </a:xfrm>
        </p:grpSpPr>
        <p:sp>
          <p:nvSpPr>
            <p:cNvPr id="4" name="TextBox 3"/>
            <p:cNvSpPr txBox="1"/>
            <p:nvPr/>
          </p:nvSpPr>
          <p:spPr>
            <a:xfrm>
              <a:off x="941565" y="5515459"/>
              <a:ext cx="13644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결과보고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54389" y="4436168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개발구현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1026" y="4975814"/>
              <a:ext cx="1225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테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스</a:t>
              </a:r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트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4845" y="2817230"/>
              <a:ext cx="1350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요구분석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4389" y="3356876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화면설계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2329" y="3896522"/>
              <a:ext cx="13837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114012" y="3915328"/>
            <a:ext cx="5449712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14012" y="3375594"/>
            <a:ext cx="892704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18285" y="4455062"/>
            <a:ext cx="5418487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3375" y="3624943"/>
            <a:ext cx="5495045" cy="1135706"/>
          </a:xfrm>
        </p:spPr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1386" y="2280635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발표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5208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98626" y="5215027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0420" y="3551962"/>
            <a:ext cx="63544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또 다시 콘솔 프로젝트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그러나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활용한 프로젝트여서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MVC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디자인 패턴이나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DAO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부분이 헷갈리고 어려웠습니다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수업시간에는 이해되지 않았던 것들이 직접 프로젝트에 참여해보니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습득할 수 있어서 좋았습니다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이번에는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Github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와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SourceTree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활용해보고자 공부했었는데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Branch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사용법이나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Pull Push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해보면서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팀원들에게 전파하는 과정에서 더 많은 프로젝트를 해보고 싶다는 욕심이 생겼습니다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나중에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JSP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를 활용한 프로젝트를 할 때가 가장 많이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기대가 됩니다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 l="31782" t="15690" r="33218" b="29483"/>
          <a:stretch>
            <a:fillRect/>
          </a:stretch>
        </p:blipFill>
        <p:spPr bwMode="auto">
          <a:xfrm>
            <a:off x="9159765" y="3029929"/>
            <a:ext cx="1970690" cy="30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3044" y="2280635"/>
            <a:ext cx="854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소스취합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버그수정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발표 보조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0064" y="2676525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29703" y="4995952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배세훈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7263" y="3551962"/>
            <a:ext cx="59130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데이터베이스와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대한 지식이 부족한 상태로 시작하게 되었던 이번 프로젝트는 제게 많은 혼동과 어려움을 주었습니다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쿼리문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작성에도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익숙치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않았고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자바와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연동 또한 처음인지라 익숙해지는 데 까지 시간이 많이 걸렸었지만 반복적인 작업과 학습을 통해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대한 흐름과 이해도를 높일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이번 프로젝트는 오늘로 끝이 났지만 앞으로의 프로젝트도 잘 준비하여 모든 과정이 끝났을 때 마치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2,3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년차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개발자의 실력을 갖출 수 있도록 남은 과정 또한 열심히 참여할 것 입니다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l="32816" t="13276" r="30805" b="28103"/>
          <a:stretch>
            <a:fillRect/>
          </a:stretch>
        </p:blipFill>
        <p:spPr bwMode="auto">
          <a:xfrm>
            <a:off x="9033643" y="3263461"/>
            <a:ext cx="1858940" cy="299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28159" y="2280635"/>
            <a:ext cx="3935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학생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2960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8267" y="5215027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이다현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57527" y="3675013"/>
            <a:ext cx="6362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데이터베이스와 자바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응용프로그램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연동시킨다는 것과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MVC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디자인 패턴을 이용한다는 것이 처음엔 너무 낯설어 사용에 어려움을 겪었습니다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그러나 팀원들과 선생님의 도움을 받아 사용목적과 사용법을 배워가고 또 이를 이용하여 제가 맡은 파트의 작업을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수행해나가다보니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점점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익숙해져가는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저를 발견할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아직 부족함을 알기에 이번 프로젝트에 만족하지 않고 새로운 프로젝트에 도전하여 실력을 향상시킬 수 있도록 더욱 노력할 것입니다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33678" t="15172" r="33391" b="29138"/>
          <a:stretch>
            <a:fillRect/>
          </a:stretch>
        </p:blipFill>
        <p:spPr bwMode="auto">
          <a:xfrm>
            <a:off x="9427779" y="3137337"/>
            <a:ext cx="1836561" cy="310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0987" y="2280635"/>
            <a:ext cx="4330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err="1" smtClean="0">
                <a:latin typeface="배달의민족 도현" pitchFamily="50" charset="-127"/>
                <a:ea typeface="배달의민족 도현" pitchFamily="50" charset="-127"/>
              </a:rPr>
              <a:t>소스취함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5565" y="469476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양주엽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88425" y="369046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저는 관리자메뉴의 학생관리 성적조회를 맡았습니다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조건에 해당하는 데이터를 출력해 줬을 때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그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화면에서 선택한 해당 데이터의 다른 조건을 조회하는 구조에 어려움을 느꼈습니다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mvc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패턴을 이용해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프로그램 구조를 잘 설계해야 각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메뉴사이에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문제가 생기지 않는 다는 것을 깨닫는 기회가</a:t>
            </a: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되었습니다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31609" t="15000" r="33908" b="28621"/>
          <a:stretch>
            <a:fillRect/>
          </a:stretch>
        </p:blipFill>
        <p:spPr bwMode="auto">
          <a:xfrm>
            <a:off x="8986346" y="2916621"/>
            <a:ext cx="1909218" cy="312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6541" y="2280635"/>
            <a:ext cx="5238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교사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DAO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5565" y="469476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조성빈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5540" y="354166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프로젝트를 진행하며 초반에 복잡하게 얽혀있는 데이터들로 인해 헷갈리는 부분이 많았습니다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또한 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활용하여 데이터베이스와 자바를 연결하는데 있어 어려움이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하지만 수업시간에 배운 내용을 차근차근 복습하고 선생님과 팀원들의 도움을 받아 성공적으로 프로젝트를 마무리 지을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지난 번 프로젝트에서는 자바를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이번 프로젝트에서는 데이터베이스를 공부하며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한단계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더 앞으로 나아갈 수 있었습니다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기회가 된다면 한번 더 팀원들과 프로젝트를 진행하며 더 만족스러운 결과물을 내고 싶습니다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33506" t="14483" r="34080" b="27931"/>
          <a:stretch>
            <a:fillRect/>
          </a:stretch>
        </p:blipFill>
        <p:spPr bwMode="auto">
          <a:xfrm>
            <a:off x="8938766" y="2648607"/>
            <a:ext cx="1907910" cy="338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0988" y="2280635"/>
            <a:ext cx="4330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관리자 개발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491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72503" y="4521344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3393" y="37829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이번프로젝트에서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관리자에서 교사계정관리를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연동하는것을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맡았는데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jdbc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를 사용해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오라클에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연결하는 방법을 배웠습니다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en-US" altLang="ko-KR" dirty="0" err="1">
                <a:latin typeface="배달의민족 주아" pitchFamily="18" charset="-127"/>
                <a:ea typeface="배달의민족 주아" pitchFamily="18" charset="-127"/>
              </a:rPr>
              <a:t>db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에 접근하는 방법 등과같이 많은 도움이 되었다고 생각합니다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그리고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오라클에서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쿼리를 사용하는 방법도 많이 </a:t>
            </a:r>
            <a:r>
              <a:rPr lang="ko-KR" altLang="en-US" dirty="0" err="1">
                <a:latin typeface="배달의민족 주아" pitchFamily="18" charset="-127"/>
                <a:ea typeface="배달의민족 주아" pitchFamily="18" charset="-127"/>
              </a:rPr>
              <a:t>알게되서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 좋았습니다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. 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6380" y="1494926"/>
            <a:ext cx="697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배세훈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이다현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양주엽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조성빈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조유나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32299" t="13793" r="32529" b="27931"/>
          <a:stretch>
            <a:fillRect/>
          </a:stretch>
        </p:blipFill>
        <p:spPr bwMode="auto">
          <a:xfrm>
            <a:off x="9033643" y="2963916"/>
            <a:ext cx="1836449" cy="304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366151"/>
            <a:ext cx="8302900" cy="1808389"/>
          </a:xfrm>
        </p:spPr>
        <p:txBody>
          <a:bodyPr>
            <a:noAutofit/>
          </a:bodyPr>
          <a:lstStyle/>
          <a:p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경청해주셔서</a:t>
            </a:r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/>
            </a:r>
            <a:b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</a:br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감사합니다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 b="26208"/>
          <a:stretch>
            <a:fillRect/>
          </a:stretch>
        </p:blipFill>
        <p:spPr bwMode="auto">
          <a:xfrm rot="8100000" flipH="1">
            <a:off x="10393733" y="4040810"/>
            <a:ext cx="605845" cy="695435"/>
          </a:xfrm>
          <a:prstGeom prst="rect">
            <a:avLst/>
          </a:prstGeom>
          <a:noFill/>
        </p:spPr>
      </p:pic>
      <p:pic>
        <p:nvPicPr>
          <p:cNvPr id="6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 b="24400"/>
          <a:stretch>
            <a:fillRect/>
          </a:stretch>
        </p:blipFill>
        <p:spPr bwMode="auto">
          <a:xfrm rot="2700000" flipH="1">
            <a:off x="9471534" y="4874034"/>
            <a:ext cx="605845" cy="712470"/>
          </a:xfrm>
          <a:prstGeom prst="rect">
            <a:avLst/>
          </a:prstGeom>
          <a:noFill/>
        </p:spPr>
      </p:pic>
      <p:pic>
        <p:nvPicPr>
          <p:cNvPr id="7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 b="27592"/>
          <a:stretch>
            <a:fillRect/>
          </a:stretch>
        </p:blipFill>
        <p:spPr bwMode="auto">
          <a:xfrm rot="18900000" flipH="1">
            <a:off x="10346525" y="5822499"/>
            <a:ext cx="605845" cy="682392"/>
          </a:xfrm>
          <a:prstGeom prst="rect">
            <a:avLst/>
          </a:prstGeom>
          <a:noFill/>
        </p:spPr>
      </p:pic>
      <p:pic>
        <p:nvPicPr>
          <p:cNvPr id="8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 b="28665"/>
          <a:stretch>
            <a:fillRect/>
          </a:stretch>
        </p:blipFill>
        <p:spPr bwMode="auto">
          <a:xfrm rot="18900000" flipH="1">
            <a:off x="10751128" y="5429616"/>
            <a:ext cx="605845" cy="672278"/>
          </a:xfrm>
          <a:prstGeom prst="rect">
            <a:avLst/>
          </a:prstGeom>
          <a:noFill/>
        </p:spPr>
      </p:pic>
      <p:pic>
        <p:nvPicPr>
          <p:cNvPr id="9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 b="29027"/>
          <a:stretch>
            <a:fillRect/>
          </a:stretch>
        </p:blipFill>
        <p:spPr bwMode="auto">
          <a:xfrm rot="13500000" flipH="1">
            <a:off x="11245336" y="4941570"/>
            <a:ext cx="605845" cy="668866"/>
          </a:xfrm>
          <a:prstGeom prst="rect">
            <a:avLst/>
          </a:prstGeom>
          <a:noFill/>
        </p:spPr>
      </p:pic>
      <p:pic>
        <p:nvPicPr>
          <p:cNvPr id="10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 b="31311"/>
          <a:stretch>
            <a:fillRect/>
          </a:stretch>
        </p:blipFill>
        <p:spPr bwMode="auto">
          <a:xfrm rot="8100000" flipH="1">
            <a:off x="9952849" y="4479143"/>
            <a:ext cx="605845" cy="6473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18900000">
            <a:off x="9735015" y="4965965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DOUBLE</a:t>
            </a:r>
          </a:p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DRAGON TOUR</a:t>
            </a:r>
            <a:endParaRPr lang="ko-KR" altLang="en-US" dirty="0" err="1" smtClean="0">
              <a:solidFill>
                <a:srgbClr val="9DBF3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2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2210" y="1661593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교사평가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] 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9328" y="166159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상담일지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3" descr="E:\class\[03] jdbc\캡처\교사평가\교사평가 - 평가진행1.png"/>
          <p:cNvPicPr>
            <a:picLocks noChangeAspect="1" noChangeArrowheads="1"/>
          </p:cNvPicPr>
          <p:nvPr/>
        </p:nvPicPr>
        <p:blipFill>
          <a:blip r:embed="rId2" cstate="print"/>
          <a:srcRect l="6152" t="16130" r="21611" b="6209"/>
          <a:stretch>
            <a:fillRect/>
          </a:stretch>
        </p:blipFill>
        <p:spPr bwMode="auto">
          <a:xfrm>
            <a:off x="770754" y="3085273"/>
            <a:ext cx="5125549" cy="3099603"/>
          </a:xfrm>
          <a:prstGeom prst="rect">
            <a:avLst/>
          </a:prstGeom>
          <a:noFill/>
        </p:spPr>
      </p:pic>
      <p:pic>
        <p:nvPicPr>
          <p:cNvPr id="7" name="Picture 5" descr="E:\class\[03] jdbc\캡처\교사\05. 상담일지 조회\교사_상담내역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182" y="3069413"/>
            <a:ext cx="5382521" cy="31380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4722" y="2292214"/>
            <a:ext cx="4035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과정이 끝난 후 즉각적 피드백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1016" y="2292214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학생의 상담에 대한 요구 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니즈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충족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테이블구조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SEDU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 err="1" smtClean="0">
            <a:latin typeface="배달의민족 주아" pitchFamily="18" charset="-127"/>
            <a:ea typeface="배달의민족 주아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1341</Words>
  <Application>Microsoft Office PowerPoint</Application>
  <PresentationFormat>와이드스크린</PresentationFormat>
  <Paragraphs>259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Arial</vt:lpstr>
      <vt:lpstr>배달의민족 주아</vt:lpstr>
      <vt:lpstr>배달의민족 도현</vt:lpstr>
      <vt:lpstr>배달의민족 한나체 Pro</vt:lpstr>
      <vt:lpstr>맑은 고딕</vt:lpstr>
      <vt:lpstr>Office 테마</vt:lpstr>
      <vt:lpstr>디자인 사용자 지정</vt:lpstr>
      <vt:lpstr>SEDU CENTER</vt:lpstr>
      <vt:lpstr>PowerPoint 프레젠테이션</vt:lpstr>
      <vt:lpstr>PowerPoint 프레젠테이션</vt:lpstr>
      <vt:lpstr>목차</vt:lpstr>
      <vt:lpstr>01</vt:lpstr>
      <vt:lpstr>01 개발환경</vt:lpstr>
      <vt:lpstr>02</vt:lpstr>
      <vt:lpstr>02 기획의도</vt:lpstr>
      <vt:lpstr>03</vt:lpstr>
      <vt:lpstr>03 데이터구조</vt:lpstr>
      <vt:lpstr>03 데이터구조</vt:lpstr>
      <vt:lpstr>03 데이터구조</vt:lpstr>
      <vt:lpstr>03 데이터구조</vt:lpstr>
      <vt:lpstr>03 데이터구조</vt:lpstr>
      <vt:lpstr>03 데이터구조</vt:lpstr>
      <vt:lpstr>03 데이터구조</vt:lpstr>
      <vt:lpstr>04</vt:lpstr>
      <vt:lpstr>04 기능구현</vt:lpstr>
      <vt:lpstr>04 기능구현</vt:lpstr>
      <vt:lpstr>01 학생 – 0. 로그인</vt:lpstr>
      <vt:lpstr>01 학생 – 0. 로그인</vt:lpstr>
      <vt:lpstr>01 학생 - 0. 학생메뉴</vt:lpstr>
      <vt:lpstr>01 학생 – 1. 성적조회</vt:lpstr>
      <vt:lpstr>01 학생 – 2. 출결조회(전체)</vt:lpstr>
      <vt:lpstr>01 학생 – 2. 출결조회(전체)</vt:lpstr>
      <vt:lpstr>01 학생 – 2. 출결조회(월별)</vt:lpstr>
      <vt:lpstr>01 학생 – 2. 출결조회(일별)</vt:lpstr>
      <vt:lpstr>01 학생 – 3. 상담신청</vt:lpstr>
      <vt:lpstr>01 학생 – 3. 상담신청</vt:lpstr>
      <vt:lpstr>01 학생 – 4. 상담일지 조회</vt:lpstr>
      <vt:lpstr>01 학생 – 5. 과정 및 과목 조회</vt:lpstr>
      <vt:lpstr>01 학생 – 6. 교사평가</vt:lpstr>
      <vt:lpstr>01 학생 – 6. 교사평가</vt:lpstr>
      <vt:lpstr>01 학생 – 6. 교사평가</vt:lpstr>
      <vt:lpstr>01 학생 – 7. 출석부 입력</vt:lpstr>
      <vt:lpstr>04 기능구현</vt:lpstr>
      <vt:lpstr>02 교사 – 0. 로그인</vt:lpstr>
      <vt:lpstr>02 교사 – 0. 로그인</vt:lpstr>
      <vt:lpstr>02 교사 – 0. 교사 메뉴</vt:lpstr>
      <vt:lpstr>02 교사 – 1. 강의스케줄 조회</vt:lpstr>
      <vt:lpstr>02 교사 – 1. 강의스케줄 조회</vt:lpstr>
      <vt:lpstr>02 교사 – 1. 강의스케줄 조회</vt:lpstr>
      <vt:lpstr>02 교사 – 1. 강의스케줄 조회</vt:lpstr>
      <vt:lpstr>02 교사 – 1. 강의스케줄 조회</vt:lpstr>
      <vt:lpstr>02 교사 – 2. 성적 입출력</vt:lpstr>
      <vt:lpstr>02 교사 – 2. 성적 입출력</vt:lpstr>
      <vt:lpstr>02 교사 – 2. 성적 입출력</vt:lpstr>
      <vt:lpstr>02 교사 – 2. 성적 입출력</vt:lpstr>
      <vt:lpstr>02 교사 – 2. 성적 입출력</vt:lpstr>
      <vt:lpstr>02 교사 – 3. 출결관리 및 조회</vt:lpstr>
      <vt:lpstr>02 교사 – 3. 출결관리 및 조회</vt:lpstr>
      <vt:lpstr>02 교사 – 3. 출결관리 및 조회</vt:lpstr>
      <vt:lpstr>02 교사 – 3. 출결관리 및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4. 교사평가 조회</vt:lpstr>
      <vt:lpstr>02 교사 – 5. 상담일지 조회</vt:lpstr>
      <vt:lpstr>02 교사 – 5. 상담일지 조회</vt:lpstr>
      <vt:lpstr>04 기능구현</vt:lpstr>
      <vt:lpstr>03 관리자 – 7. 상담일지 관리 및 조회</vt:lpstr>
      <vt:lpstr>03 관리자 – 7. 출석부 입력</vt:lpstr>
      <vt:lpstr>03 관리자 – 7. 교사 평가 관리 및 결과 조회</vt:lpstr>
      <vt:lpstr>03 관리자 – 7. 교사 평가 관리 및 결과 조회</vt:lpstr>
      <vt:lpstr>04 기능구현</vt:lpstr>
      <vt:lpstr>05</vt:lpstr>
      <vt:lpstr>05 업무일정</vt:lpstr>
      <vt:lpstr>06</vt:lpstr>
      <vt:lpstr>06 역할 및 후기</vt:lpstr>
      <vt:lpstr>06 역할 및 후기</vt:lpstr>
      <vt:lpstr>06 역할 및 후기</vt:lpstr>
      <vt:lpstr>06 역할 및 후기</vt:lpstr>
      <vt:lpstr>06 역할 및 후기</vt:lpstr>
      <vt:lpstr>06 역할 및 후기</vt:lpstr>
      <vt:lpstr>경청해주셔서 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KCM</dc:creator>
  <cp:lastModifiedBy>김 찬미</cp:lastModifiedBy>
  <cp:revision>534</cp:revision>
  <dcterms:created xsi:type="dcterms:W3CDTF">2016-01-27T15:36:08Z</dcterms:created>
  <dcterms:modified xsi:type="dcterms:W3CDTF">2019-04-19T06:00:21Z</dcterms:modified>
</cp:coreProperties>
</file>